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uce" charset="1" panose="00000500000000000000"/>
      <p:regular r:id="rId10"/>
    </p:embeddedFont>
    <p:embeddedFont>
      <p:font typeface="Open Sauce Bold" charset="1" panose="00000800000000000000"/>
      <p:regular r:id="rId11"/>
    </p:embeddedFont>
    <p:embeddedFont>
      <p:font typeface="Open Sauce Italics" charset="1" panose="00000500000000000000"/>
      <p:regular r:id="rId12"/>
    </p:embeddedFont>
    <p:embeddedFont>
      <p:font typeface="Open Sauce Bold Italics" charset="1" panose="00000800000000000000"/>
      <p:regular r:id="rId13"/>
    </p:embeddedFont>
    <p:embeddedFont>
      <p:font typeface="Open Sauce Light" charset="1" panose="00000400000000000000"/>
      <p:regular r:id="rId14"/>
    </p:embeddedFont>
    <p:embeddedFont>
      <p:font typeface="Open Sauce Light Italics" charset="1" panose="00000400000000000000"/>
      <p:regular r:id="rId15"/>
    </p:embeddedFont>
    <p:embeddedFont>
      <p:font typeface="Open Sauce Medium" charset="1" panose="00000600000000000000"/>
      <p:regular r:id="rId16"/>
    </p:embeddedFont>
    <p:embeddedFont>
      <p:font typeface="Open Sauce Medium Italics" charset="1" panose="00000600000000000000"/>
      <p:regular r:id="rId17"/>
    </p:embeddedFont>
    <p:embeddedFont>
      <p:font typeface="Open Sauce Semi-Bold" charset="1" panose="00000700000000000000"/>
      <p:regular r:id="rId18"/>
    </p:embeddedFont>
    <p:embeddedFont>
      <p:font typeface="Open Sauce Semi-Bold Italics" charset="1" panose="00000700000000000000"/>
      <p:regular r:id="rId19"/>
    </p:embeddedFont>
    <p:embeddedFont>
      <p:font typeface="Open Sauce Heavy" charset="1" panose="00000A00000000000000"/>
      <p:regular r:id="rId20"/>
    </p:embeddedFont>
    <p:embeddedFont>
      <p:font typeface="Open Sauce Heavy Italics" charset="1" panose="00000A00000000000000"/>
      <p:regular r:id="rId21"/>
    </p:embeddedFont>
    <p:embeddedFont>
      <p:font typeface="Open Sans" charset="1" panose="020B0606030504020204"/>
      <p:regular r:id="rId22"/>
    </p:embeddedFont>
    <p:embeddedFont>
      <p:font typeface="Open Sans Bold" charset="1" panose="020B0806030504020204"/>
      <p:regular r:id="rId23"/>
    </p:embeddedFont>
    <p:embeddedFont>
      <p:font typeface="Open Sans Italics" charset="1" panose="020B0606030504020204"/>
      <p:regular r:id="rId24"/>
    </p:embeddedFont>
    <p:embeddedFont>
      <p:font typeface="Open Sans Bold Italics" charset="1" panose="020B0806030504020204"/>
      <p:regular r:id="rId25"/>
    </p:embeddedFont>
    <p:embeddedFont>
      <p:font typeface="Open Sans Light" charset="1" panose="020B0306030504020204"/>
      <p:regular r:id="rId26"/>
    </p:embeddedFont>
    <p:embeddedFont>
      <p:font typeface="Open Sans Light Italics" charset="1" panose="020B0306030504020204"/>
      <p:regular r:id="rId27"/>
    </p:embeddedFont>
    <p:embeddedFont>
      <p:font typeface="Open Sans Ultra-Bold" charset="1" panose="00000000000000000000"/>
      <p:regular r:id="rId28"/>
    </p:embeddedFont>
    <p:embeddedFont>
      <p:font typeface="Open Sans Ultra-Bold Italics" charset="1" panose="000000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7786" r="0" b="7786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82745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481642" y="4001677"/>
            <a:ext cx="7324716" cy="2197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spc="1146">
                <a:solidFill>
                  <a:srgbClr val="FFFFFF"/>
                </a:solidFill>
                <a:latin typeface="Open Sauce Semi-Bold"/>
              </a:rPr>
              <a:t>ADMINISTRACION Y AUTENTICACIÓN DE USUARIOS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00373" y="8374559"/>
            <a:ext cx="6687255" cy="1240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6"/>
              </a:lnSpc>
            </a:pPr>
            <a:r>
              <a:rPr lang="en-US" sz="1804" spc="496">
                <a:solidFill>
                  <a:srgbClr val="FFFFFF"/>
                </a:solidFill>
                <a:latin typeface="Open Sauce"/>
              </a:rPr>
              <a:t>RODRÍGUEZ, VÍCTOR (20)</a:t>
            </a:r>
          </a:p>
          <a:p>
            <a:pPr algn="ctr">
              <a:lnSpc>
                <a:spcPts val="2526"/>
              </a:lnSpc>
            </a:pPr>
            <a:r>
              <a:rPr lang="en-US" sz="1804" spc="496">
                <a:solidFill>
                  <a:srgbClr val="FFFFFF"/>
                </a:solidFill>
                <a:latin typeface="Open Sauce"/>
              </a:rPr>
              <a:t>GONZÁLEZ, ELADIO</a:t>
            </a:r>
          </a:p>
          <a:p>
            <a:pPr algn="ctr">
              <a:lnSpc>
                <a:spcPts val="2526"/>
              </a:lnSpc>
            </a:pPr>
            <a:r>
              <a:rPr lang="en-US" sz="1804" spc="496">
                <a:solidFill>
                  <a:srgbClr val="FFFFFF"/>
                </a:solidFill>
                <a:latin typeface="Open Sauce"/>
              </a:rPr>
              <a:t>MOSQUERA, ALEJANDRO</a:t>
            </a:r>
          </a:p>
          <a:p>
            <a:pPr algn="ctr">
              <a:lnSpc>
                <a:spcPts val="2526"/>
              </a:lnSpc>
            </a:pPr>
            <a:r>
              <a:rPr lang="en-US" sz="1804" spc="496">
                <a:solidFill>
                  <a:srgbClr val="FFFFFF"/>
                </a:solidFill>
                <a:latin typeface="Open Sauce"/>
              </a:rPr>
              <a:t>NAVARRO, DIEGO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143500"/>
            <a:ext cx="8317387" cy="5143500"/>
            <a:chOff x="0" y="0"/>
            <a:chExt cx="11089849" cy="6858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415" r="0" b="3415"/>
            <a:stretch>
              <a:fillRect/>
            </a:stretch>
          </p:blipFill>
          <p:spPr>
            <a:xfrm flipH="false" flipV="false">
              <a:off x="0" y="0"/>
              <a:ext cx="11089849" cy="6858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8317387" y="-113711"/>
            <a:ext cx="10099642" cy="10627543"/>
            <a:chOff x="0" y="0"/>
            <a:chExt cx="2659988" cy="279902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659988" cy="2799024"/>
            </a:xfrm>
            <a:custGeom>
              <a:avLst/>
              <a:gdLst/>
              <a:ahLst/>
              <a:cxnLst/>
              <a:rect r="r" b="b" t="t" l="l"/>
              <a:pathLst>
                <a:path h="2799024" w="2659988">
                  <a:moveTo>
                    <a:pt x="0" y="0"/>
                  </a:moveTo>
                  <a:lnTo>
                    <a:pt x="2659988" y="0"/>
                  </a:lnTo>
                  <a:lnTo>
                    <a:pt x="2659988" y="2799024"/>
                  </a:lnTo>
                  <a:lnTo>
                    <a:pt x="0" y="279902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2659988" cy="28275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6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1219246"/>
            <a:ext cx="4338095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FFFFFF"/>
                </a:solidFill>
                <a:latin typeface="Open Sauce Semi-Bold"/>
              </a:rPr>
              <a:t>ADMINISTRACION DE USUARIOS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63653" y="9017635"/>
            <a:ext cx="7595647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BASE DE DATOS II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28459" y="2041571"/>
            <a:ext cx="7730841" cy="6278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495">
                <a:solidFill>
                  <a:srgbClr val="092852"/>
                </a:solidFill>
                <a:latin typeface="Open Sauce"/>
              </a:rPr>
              <a:t>LOS ADMINISTRADORES DE BASES DE DATOS SE ENCARGAN DE GESTIONAR Y MANTENER BASES DE DATOS, ASEGURANDO SU SEGURIDAD Y ACTUALIZACIÓN. OPTIMIZAN LA EFICIENCIA REORGANIZANDO Y RESPALDANDO DATOS. GARANTIZAN LA PRIVACIDAD, LIMITANDO EL ACCESO A INFORMACIÓN SENSIBLE COMO DATOS MÉDICOS. FACILITAN LA COLABORACIÓN CON USUARIOS, RESOLVIENDO PROBLEMAS Y EVALUANDO LA CAPACIDAD DEL SISTEMA. OFRECEN ASISTENCIA EN BÚSQUEDAS Y EJECUCIÓN DE INFORMES, COMO REPORTES DE VENTAS MENSUALES. ALGUNOS REDACTAN MANUALES Y BRINDAN FORMACIÓN AL PERSONAL. ADEMÁS, PUEDEN GESTIONAR EL ACCESO DE CIUDADANOS A SUS DATOS EN LA BASE. SU LABOR INVOLUCRA ESTRECHA COLABORACIÓN CON USUARIOS PARA MANTENER Y MEJORAR SISTEMAS DE INFORMACIÓN.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388" t="0" r="20388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28540" y="1227633"/>
            <a:ext cx="453438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PROCESOS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750467" y="4689475"/>
            <a:ext cx="3931066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687">
                <a:solidFill>
                  <a:srgbClr val="FFFFFF"/>
                </a:solidFill>
                <a:latin typeface="Open Sauce Bold"/>
              </a:rPr>
              <a:t>AUTENTICACION DE USUARIOS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63653" y="9017635"/>
            <a:ext cx="7595647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FFFFFF"/>
                </a:solidFill>
                <a:latin typeface="Open Sauce Semi-Bold"/>
              </a:rPr>
              <a:t>BASE DE DATOS II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28540" y="2285366"/>
            <a:ext cx="6245611" cy="6462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0"/>
              </a:lnSpc>
            </a:pPr>
            <a:r>
              <a:rPr lang="en-US" sz="2000">
                <a:solidFill>
                  <a:srgbClr val="092852"/>
                </a:solidFill>
                <a:latin typeface="Open Sauce"/>
              </a:rPr>
              <a:t> La autenticación es el proceso de identificación de un individuo sobre la base de sus credenciales (normalmente nombre de usuario y contraseña), y Autorización (control de acceso) es la proceso de decidir si el usuario tiene permiso para ejecutar algo o no.</a:t>
            </a:r>
          </a:p>
          <a:p>
            <a:pPr>
              <a:lnSpc>
                <a:spcPts val="3040"/>
              </a:lnSpc>
            </a:pPr>
          </a:p>
          <a:p>
            <a:pPr>
              <a:lnSpc>
                <a:spcPts val="3040"/>
              </a:lnSpc>
            </a:pPr>
            <a:r>
              <a:rPr lang="en-US" sz="2000">
                <a:solidFill>
                  <a:srgbClr val="092852"/>
                </a:solidFill>
                <a:latin typeface="Open Sauce"/>
              </a:rPr>
              <a:t>El objetivo de la autenticación es decidir si alguien es quien dice ser. Hay tres formas de reconocer a un usuario, que se conocen como factores:</a:t>
            </a:r>
          </a:p>
          <a:p>
            <a:pPr>
              <a:lnSpc>
                <a:spcPts val="3040"/>
              </a:lnSpc>
            </a:pPr>
          </a:p>
          <a:p>
            <a:pPr marL="431807" indent="-215904" lvl="1">
              <a:lnSpc>
                <a:spcPts val="3040"/>
              </a:lnSpc>
              <a:buFont typeface="Arial"/>
              <a:buChar char="•"/>
            </a:pPr>
            <a:r>
              <a:rPr lang="en-US" sz="2000">
                <a:solidFill>
                  <a:srgbClr val="092852"/>
                </a:solidFill>
                <a:latin typeface="Open Sauce"/>
              </a:rPr>
              <a:t>Algo que saben, como una contraseña o PIN</a:t>
            </a:r>
          </a:p>
          <a:p>
            <a:pPr marL="431807" indent="-215904" lvl="1">
              <a:lnSpc>
                <a:spcPts val="3040"/>
              </a:lnSpc>
              <a:buFont typeface="Arial"/>
              <a:buChar char="•"/>
            </a:pPr>
            <a:r>
              <a:rPr lang="en-US" sz="2000">
                <a:solidFill>
                  <a:srgbClr val="092852"/>
                </a:solidFill>
                <a:latin typeface="Open Sauce"/>
              </a:rPr>
              <a:t>Algo que tienen, tal como una licencia de conducir o tarjeta de crédito</a:t>
            </a:r>
          </a:p>
          <a:p>
            <a:pPr marL="431807" indent="-215904" lvl="1">
              <a:lnSpc>
                <a:spcPts val="3040"/>
              </a:lnSpc>
              <a:buFont typeface="Arial"/>
              <a:buChar char="•"/>
            </a:pPr>
            <a:r>
              <a:rPr lang="en-US" sz="2000">
                <a:solidFill>
                  <a:srgbClr val="092852"/>
                </a:solidFill>
                <a:latin typeface="Open Sauce"/>
              </a:rPr>
              <a:t>Algo que son, como las huellas digitales o la inserción de los patrones</a:t>
            </a:r>
          </a:p>
          <a:p>
            <a:pPr>
              <a:lnSpc>
                <a:spcPts val="304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81642" y="3632002"/>
            <a:ext cx="7324716" cy="2937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spc="1146">
                <a:solidFill>
                  <a:srgbClr val="FFFFFF"/>
                </a:solidFill>
                <a:latin typeface="Open Sauce Semi-Bold"/>
              </a:rPr>
              <a:t>CUENTAS DE USUARIOS BLOQUEADAS Y NO BLOQUEADAS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54205" t="0" r="16016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9144000" cy="11757581"/>
            <a:chOff x="0" y="0"/>
            <a:chExt cx="2408296" cy="309664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3096647"/>
            </a:xfrm>
            <a:custGeom>
              <a:avLst/>
              <a:gdLst/>
              <a:ahLst/>
              <a:cxnLst/>
              <a:rect r="r" b="b" t="t" l="l"/>
              <a:pathLst>
                <a:path h="3096647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3096647"/>
                  </a:lnTo>
                  <a:lnTo>
                    <a:pt x="0" y="3096647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08296" cy="31347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66968" y="808413"/>
            <a:ext cx="4534382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687">
                <a:solidFill>
                  <a:srgbClr val="092852"/>
                </a:solidFill>
                <a:latin typeface="Open Sauce Semi-Bold"/>
              </a:rPr>
              <a:t>CUENTAS BLOQUEADAS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56236" y="2639331"/>
            <a:ext cx="403152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663653" y="9017635"/>
            <a:ext cx="7595647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BASE DE DATOS II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443476" y="3161412"/>
            <a:ext cx="6036000" cy="3907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6"/>
              </a:lnSpc>
            </a:pPr>
            <a:r>
              <a:rPr lang="en-US" sz="2300">
                <a:solidFill>
                  <a:srgbClr val="092852"/>
                </a:solidFill>
                <a:latin typeface="Open Sauce"/>
              </a:rPr>
              <a:t>Las cuentas bloqueadas representan un mecanismo de seguridad que impide temporalmente el acceso a la base de datos. Esta medida se activa en respuesta a situaciones como múltiples intentos de inicio de sesión fallidos, comportamiento sospechoso, o por decisión administrativa para prevenir accesos no autorizados.</a:t>
            </a:r>
          </a:p>
          <a:p>
            <a:pPr>
              <a:lnSpc>
                <a:spcPts val="3496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5373278"/>
            <a:ext cx="9144000" cy="4913722"/>
            <a:chOff x="0" y="0"/>
            <a:chExt cx="12192000" cy="655162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9671" r="0" b="9671"/>
            <a:stretch>
              <a:fillRect/>
            </a:stretch>
          </p:blipFill>
          <p:spPr>
            <a:xfrm flipH="false" flipV="false">
              <a:off x="0" y="0"/>
              <a:ext cx="12192000" cy="655162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144000" y="0"/>
            <a:ext cx="9144000" cy="5373278"/>
            <a:chOff x="0" y="0"/>
            <a:chExt cx="2408296" cy="141518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8296" cy="1415184"/>
            </a:xfrm>
            <a:custGeom>
              <a:avLst/>
              <a:gdLst/>
              <a:ahLst/>
              <a:cxnLst/>
              <a:rect r="r" b="b" t="t" l="l"/>
              <a:pathLst>
                <a:path h="1415184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1415184"/>
                  </a:lnTo>
                  <a:lnTo>
                    <a:pt x="0" y="1415184"/>
                  </a:lnTo>
                  <a:close/>
                </a:path>
              </a:pathLst>
            </a:custGeom>
            <a:solidFill>
              <a:srgbClr val="09285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408296" cy="14628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1122584" y="2197054"/>
            <a:ext cx="5854134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699" spc="742">
                <a:solidFill>
                  <a:srgbClr val="FFFFFF"/>
                </a:solidFill>
                <a:latin typeface="Open Sauce Bold"/>
              </a:rPr>
              <a:t>CUENTAS NO BLOQUEADAS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591270" y="9017635"/>
            <a:ext cx="566803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FFFFFF"/>
                </a:solidFill>
                <a:latin typeface="Open Sauce Semi-Bold"/>
              </a:rPr>
              <a:t>BASE DE DATOS II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3425" y="2953040"/>
            <a:ext cx="6036000" cy="4783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6"/>
              </a:lnSpc>
            </a:pPr>
            <a:r>
              <a:rPr lang="en-US" sz="2300">
                <a:solidFill>
                  <a:srgbClr val="092852"/>
                </a:solidFill>
                <a:latin typeface="Open Sauce"/>
              </a:rPr>
              <a:t>Las cuentas no bloqueadas permiten el acceso normal a la base de datos. Estas cuentas están activas y pueden realizar las operaciones para las cuales tienen autorización. Usuarios legítimos, después de una autenticación exitosa, pueden acceder y trabajar con la base de datos sin restricciones. Esto asegura la continuidad operativa y la productividad de los usuarios autorizados.</a:t>
            </a:r>
          </a:p>
          <a:p>
            <a:pPr>
              <a:lnSpc>
                <a:spcPts val="3496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94669" y="3632002"/>
            <a:ext cx="8098662" cy="2937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spc="1146">
                <a:solidFill>
                  <a:srgbClr val="FFFFFF"/>
                </a:solidFill>
                <a:latin typeface="Open Sauce Semi-Bold"/>
              </a:rPr>
              <a:t>USUARIOS PREDETERMINADOS DE LA BASE DE DATOS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314102" y="1046538"/>
            <a:ext cx="6992332" cy="455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 spc="742">
                <a:solidFill>
                  <a:srgbClr val="092852"/>
                </a:solidFill>
                <a:latin typeface="Open Sauce Semi-Bold"/>
              </a:rPr>
              <a:t>USUARIO ADMINISTRADOR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63653" y="9017635"/>
            <a:ext cx="7595647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385">
                <a:solidFill>
                  <a:srgbClr val="092852"/>
                </a:solidFill>
                <a:latin typeface="Open Sauce Semi-Bold"/>
              </a:rPr>
              <a:t>BASE DE DATOS II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43476" y="3065467"/>
            <a:ext cx="6036000" cy="455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8"/>
              </a:lnSpc>
            </a:pPr>
          </a:p>
          <a:p>
            <a:pPr>
              <a:lnSpc>
                <a:spcPts val="3648"/>
              </a:lnSpc>
            </a:pPr>
            <a:r>
              <a:rPr lang="en-US" sz="2400">
                <a:solidFill>
                  <a:srgbClr val="092852"/>
                </a:solidFill>
                <a:latin typeface="Open Sauce"/>
              </a:rPr>
              <a:t>Usuario Administrador (Admin): Este es un usuario predeterminado con privilegios elevados. Tiene acceso y control total sobre la base de datos, lo que incluye la capacidad de crear, modificar y eliminar cuentas de usuario, así como realizar cambios en la estructura de la base de datos.</a:t>
            </a:r>
          </a:p>
          <a:p>
            <a:pPr>
              <a:lnSpc>
                <a:spcPts val="3648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522669" y="1046538"/>
            <a:ext cx="8098662" cy="455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699" spc="742">
                <a:solidFill>
                  <a:srgbClr val="FFFFFF"/>
                </a:solidFill>
                <a:latin typeface="Open Sauce Semi-Bold"/>
              </a:rPr>
              <a:t>USUARIO DE SOLO LECTURA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54000" y="3979868"/>
            <a:ext cx="6036000" cy="2721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8"/>
              </a:lnSpc>
            </a:pPr>
            <a:r>
              <a:rPr lang="en-US" sz="2400">
                <a:solidFill>
                  <a:srgbClr val="FFFFFF"/>
                </a:solidFill>
                <a:latin typeface="Open Sauce"/>
              </a:rPr>
              <a:t>Algunas bases de datos crean automáticamente un usuario con privilegios de solo lectura. Este tipo de usuario puede recuperar información de la base de datos, pero no puede realizar modificaciones.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928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7786" r="0" b="7786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82745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575125" y="4864174"/>
            <a:ext cx="5137750" cy="50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2"/>
              </a:lnSpc>
            </a:pPr>
            <a:r>
              <a:rPr lang="en-US" sz="2923" spc="803">
                <a:solidFill>
                  <a:srgbClr val="FFFFFF"/>
                </a:solidFill>
                <a:latin typeface="Open Sauce Semi-Bold"/>
              </a:rPr>
              <a:t>MUCHAS GRACIAS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00373" y="7723626"/>
            <a:ext cx="6687255" cy="153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6"/>
              </a:lnSpc>
            </a:pPr>
            <a:r>
              <a:rPr lang="en-US" sz="2204" spc="606">
                <a:solidFill>
                  <a:srgbClr val="FFFFFF"/>
                </a:solidFill>
                <a:latin typeface="Open Sauce Light"/>
              </a:rPr>
              <a:t>RODRÍGUEZ, VÍCTOR (20)</a:t>
            </a:r>
          </a:p>
          <a:p>
            <a:pPr algn="ctr">
              <a:lnSpc>
                <a:spcPts val="3086"/>
              </a:lnSpc>
            </a:pPr>
            <a:r>
              <a:rPr lang="en-US" sz="2204" spc="606">
                <a:solidFill>
                  <a:srgbClr val="FFFFFF"/>
                </a:solidFill>
                <a:latin typeface="Open Sauce Light"/>
              </a:rPr>
              <a:t>gonzález, eladio</a:t>
            </a:r>
          </a:p>
          <a:p>
            <a:pPr algn="ctr">
              <a:lnSpc>
                <a:spcPts val="3086"/>
              </a:lnSpc>
            </a:pPr>
            <a:r>
              <a:rPr lang="en-US" sz="2204" spc="606">
                <a:solidFill>
                  <a:srgbClr val="FFFFFF"/>
                </a:solidFill>
                <a:latin typeface="Open Sauce Light"/>
              </a:rPr>
              <a:t>mosquera, alejandro</a:t>
            </a:r>
          </a:p>
          <a:p>
            <a:pPr algn="ctr">
              <a:lnSpc>
                <a:spcPts val="3086"/>
              </a:lnSpc>
            </a:pPr>
            <a:r>
              <a:rPr lang="en-US" sz="2204" spc="606">
                <a:solidFill>
                  <a:srgbClr val="FFFFFF"/>
                </a:solidFill>
                <a:latin typeface="Open Sauce Light"/>
              </a:rPr>
              <a:t>navarro, diego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DAF0F3VRsMM</dc:identifier>
  <dcterms:modified xsi:type="dcterms:W3CDTF">2011-08-01T06:04:30Z</dcterms:modified>
  <cp:revision>1</cp:revision>
  <dc:title>Presentación proyecto fin de grado profesional en color azul</dc:title>
</cp:coreProperties>
</file>

<file path=docProps/thumbnail.jpeg>
</file>